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Libre Franklin"/>
      <p:regular r:id="rId26"/>
      <p:bold r:id="rId27"/>
      <p:italic r:id="rId28"/>
      <p:boldItalic r:id="rId29"/>
    </p:embeddedFont>
    <p:embeddedFont>
      <p:font typeface="Poppins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Poppins Medium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Helvetica Neue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0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90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italic.fntdata"/><Relationship Id="rId42" Type="http://schemas.openxmlformats.org/officeDocument/2006/relationships/font" Target="fonts/HelveticaNeue-regular.fntdata"/><Relationship Id="rId41" Type="http://schemas.openxmlformats.org/officeDocument/2006/relationships/font" Target="fonts/PoppinsMedium-boldItalic.fntdata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HelveticaNeueLight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.fntdata"/><Relationship Id="rId30" Type="http://schemas.openxmlformats.org/officeDocument/2006/relationships/font" Target="fonts/Poppins-regular.fntdata"/><Relationship Id="rId33" Type="http://schemas.openxmlformats.org/officeDocument/2006/relationships/font" Target="fonts/Poppins-boldItalic.fntdata"/><Relationship Id="rId32" Type="http://schemas.openxmlformats.org/officeDocument/2006/relationships/font" Target="fonts/Poppins-italic.fntdata"/><Relationship Id="rId35" Type="http://schemas.openxmlformats.org/officeDocument/2006/relationships/font" Target="fonts/Montserrat-bold.fntdata"/><Relationship Id="rId34" Type="http://schemas.openxmlformats.org/officeDocument/2006/relationships/font" Target="fonts/Montserrat-regular.fntdata"/><Relationship Id="rId37" Type="http://schemas.openxmlformats.org/officeDocument/2006/relationships/font" Target="fonts/Montserrat-boldItalic.fntdata"/><Relationship Id="rId36" Type="http://schemas.openxmlformats.org/officeDocument/2006/relationships/font" Target="fonts/Montserrat-italic.fntdata"/><Relationship Id="rId39" Type="http://schemas.openxmlformats.org/officeDocument/2006/relationships/font" Target="fonts/PoppinsMedium-bold.fntdata"/><Relationship Id="rId38" Type="http://schemas.openxmlformats.org/officeDocument/2006/relationships/font" Target="fonts/Poppins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LibreFranklin-regular.fntdata"/><Relationship Id="rId25" Type="http://schemas.openxmlformats.org/officeDocument/2006/relationships/slide" Target="slides/slide20.xml"/><Relationship Id="rId28" Type="http://schemas.openxmlformats.org/officeDocument/2006/relationships/font" Target="fonts/LibreFranklin-italic.fntdata"/><Relationship Id="rId27" Type="http://schemas.openxmlformats.org/officeDocument/2006/relationships/font" Target="fonts/LibreFranklin-bold.fntdata"/><Relationship Id="rId29" Type="http://schemas.openxmlformats.org/officeDocument/2006/relationships/font" Target="fonts/LibreFranklin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374eee49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374eee49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374eee49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374eee49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374eee49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374eee49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374eee49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374eee49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374eee49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374eee49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374eee49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374eee49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374eee494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13374eee49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374eee49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374eee49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374eee4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374eee4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374eee49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374eee4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2" y="0"/>
            <a:ext cx="34905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482600" y="589787"/>
            <a:ext cx="26382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b="0" sz="2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4094238" y="609599"/>
            <a:ext cx="44463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body"/>
          </p:nvPr>
        </p:nvSpPr>
        <p:spPr>
          <a:xfrm>
            <a:off x="482599" y="2282288"/>
            <a:ext cx="26382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82598" y="4834890"/>
            <a:ext cx="263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4094237" y="4834890"/>
            <a:ext cx="400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822960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4886958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 1">
  <p:cSld name="OBJECT_WITH_CAPTION_TEXT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9" name="Google Shape;79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/>
          <p:nvPr/>
        </p:nvSpPr>
        <p:spPr>
          <a:xfrm>
            <a:off x="2058425" y="4090150"/>
            <a:ext cx="1800000" cy="34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1991900" y="4099150"/>
            <a:ext cx="1933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JUN, 10th  | PARIS</a:t>
            </a:r>
            <a:endParaRPr b="0" i="0" sz="10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564600" y="608075"/>
            <a:ext cx="56550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" sz="4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Paris ‘Dans Ma Rue’ App &amp; I</a:t>
            </a:r>
            <a:r>
              <a:rPr b="1" lang="en" sz="4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NSEE</a:t>
            </a:r>
            <a:r>
              <a:rPr b="1" i="0" lang="en" sz="4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 Socio-economic Indicators</a:t>
            </a:r>
            <a:endParaRPr b="1" i="0" sz="57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4818325" y="3618300"/>
            <a:ext cx="410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Natanael PITOUN</a:t>
            </a:r>
            <a:endParaRPr b="0" i="0" sz="21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5187175" y="4578750"/>
            <a:ext cx="38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Analytics 2022</a:t>
            </a:r>
            <a:endParaRPr b="0" i="0" sz="1600" u="none" cap="none" strike="noStrike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42900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800" y="152400"/>
            <a:ext cx="431482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301" y="2817225"/>
            <a:ext cx="3558551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100"/>
            <a:ext cx="424815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2950" y="152400"/>
            <a:ext cx="4162425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725" y="2971800"/>
            <a:ext cx="3134125" cy="21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3300" y="3045675"/>
            <a:ext cx="2600325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63" y="300438"/>
            <a:ext cx="4105275" cy="30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138" y="1966350"/>
            <a:ext cx="4392163" cy="280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06" y="2"/>
            <a:ext cx="3990700" cy="27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031" y="7938"/>
            <a:ext cx="442912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3700" y="2855925"/>
            <a:ext cx="3469425" cy="22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Relationship database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Easy to conceive and set up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Most common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Easily reused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ata base</a:t>
            </a:r>
            <a:endParaRPr b="1" i="0" sz="23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84875"/>
            <a:ext cx="3399000" cy="3895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ERD</a:t>
            </a:r>
            <a:endParaRPr b="1" i="0" sz="23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9475" y="411100"/>
            <a:ext cx="4658700" cy="432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75" y="0"/>
            <a:ext cx="87337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25"/>
            <a:ext cx="9144000" cy="30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561000" y="428225"/>
            <a:ext cx="3403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Database </a:t>
            </a: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Insertion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975" y="1040124"/>
            <a:ext cx="8006049" cy="3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 txBox="1"/>
          <p:nvPr/>
        </p:nvSpPr>
        <p:spPr>
          <a:xfrm>
            <a:off x="4114125" y="514550"/>
            <a:ext cx="422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SqlAlchemy / MySQL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 Socio Economic </a:t>
            </a: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divide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More technical knowledge and statistical knowledge could bring more insight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○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Normalized data population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○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Adding more databases to the study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■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Velib Roadwork,...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Conclusions</a:t>
            </a:r>
            <a:endParaRPr b="1" i="0" sz="23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13975"/>
            <a:ext cx="4070350" cy="2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671250" y="922325"/>
            <a:ext cx="75939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sng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sng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Domain</a:t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"/>
              <a:buChar char="●"/>
            </a:pPr>
            <a:r>
              <a:rPr b="1"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Community Communications &amp; Social Analysis</a:t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"/>
              <a:buChar char="●"/>
            </a:pPr>
            <a:r>
              <a:rPr b="1"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Using citizen generated data with socio economic  statistics </a:t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to improve public policy </a:t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"/>
              <a:buChar char="●"/>
            </a:pPr>
            <a:r>
              <a:rPr b="1"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Setting the groundwork for future analysis of community issues in Paris</a:t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Use Case</a:t>
            </a:r>
            <a:endParaRPr b="1" i="0" sz="23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27" name="Google Shape;227;p37"/>
          <p:cNvSpPr txBox="1"/>
          <p:nvPr/>
        </p:nvSpPr>
        <p:spPr>
          <a:xfrm>
            <a:off x="561000" y="1432550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 b="1" i="0" sz="23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p37"/>
          <p:cNvSpPr txBox="1"/>
          <p:nvPr/>
        </p:nvSpPr>
        <p:spPr>
          <a:xfrm>
            <a:off x="419975" y="1961725"/>
            <a:ext cx="29253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p37"/>
          <p:cNvSpPr txBox="1"/>
          <p:nvPr/>
        </p:nvSpPr>
        <p:spPr>
          <a:xfrm>
            <a:off x="6234350" y="1431925"/>
            <a:ext cx="20736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Vos         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Questions</a:t>
            </a:r>
            <a:endParaRPr b="1" i="0" sz="23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1775" y="404525"/>
            <a:ext cx="5374200" cy="43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/>
        </p:nvSpPr>
        <p:spPr>
          <a:xfrm>
            <a:off x="671250" y="922325"/>
            <a:ext cx="37089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oppins Medium"/>
              <a:buChar char="●"/>
            </a:pPr>
            <a:r>
              <a:rPr b="0" i="0" lang="en" sz="13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Collect the data Via an API or direct download</a:t>
            </a:r>
            <a:endParaRPr b="0" i="0" sz="13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oppins Medium"/>
              <a:buChar char="●"/>
            </a:pPr>
            <a:r>
              <a:rPr b="0" i="0" lang="en" sz="13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Format the Json &amp; Csv files</a:t>
            </a:r>
            <a:endParaRPr b="0" i="0" sz="13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oppins Medium"/>
              <a:buChar char="●"/>
            </a:pPr>
            <a:r>
              <a:rPr b="0" i="0" lang="en" sz="13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 Pandas to analyze the data</a:t>
            </a:r>
            <a:endParaRPr b="0" i="0" sz="13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oppins Medium"/>
              <a:buChar char="●"/>
            </a:pPr>
            <a:r>
              <a:rPr b="0" i="0" lang="en" sz="13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Create a Database &amp; Tables</a:t>
            </a:r>
            <a:endParaRPr b="0" i="0" sz="13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oppins Medium"/>
              <a:buChar char="●"/>
            </a:pPr>
            <a:r>
              <a:rPr b="0" i="0" lang="en" sz="13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Further analyze the data with queries</a:t>
            </a:r>
            <a:endParaRPr b="0" i="0" sz="13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586775" y="65697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The Plan </a:t>
            </a:r>
            <a:endParaRPr b="1" i="0" sz="23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600" y="732950"/>
            <a:ext cx="4459051" cy="3538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/>
        </p:nvSpPr>
        <p:spPr>
          <a:xfrm>
            <a:off x="671250" y="922325"/>
            <a:ext cx="37089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b="0" i="0" lang="en" sz="12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Collect the data Via an API or direct download</a:t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b="0" i="0" lang="en" sz="12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Format the Json &amp; Csv files</a:t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b="0" i="0" lang="en" sz="12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 Pandas to analyze the data</a:t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b="0" i="0" lang="en" sz="12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Create a Database &amp; Tables</a:t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b="0" i="0" lang="en" sz="12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Further analyze the data with queries</a:t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586775" y="65697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The Plan </a:t>
            </a:r>
            <a:endParaRPr b="1" i="0" sz="23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5174325" y="53597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The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4672000" y="1074775"/>
            <a:ext cx="36441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Publicly Available under the OpenDatabase Licence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Insee Statistics about the Ile-de-France Region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Exhaustive Socio-Eco Stats for each municipality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‘Dans Ma Rue’ App Data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 to a million single reports by citizens about different problems encountered in the streets of Paris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00" y="216050"/>
            <a:ext cx="5308300" cy="424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167" y="216050"/>
            <a:ext cx="3319607" cy="2476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325"/>
            <a:ext cx="9144001" cy="49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5758200" y="4302825"/>
            <a:ext cx="31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https://opendata.paris.fr/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0803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370625" y="4465525"/>
            <a:ext cx="22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data.iledefrance.fr/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/>
        </p:nvSpPr>
        <p:spPr>
          <a:xfrm>
            <a:off x="671250" y="922325"/>
            <a:ext cx="76599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Using ‘</a:t>
            </a: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str.replace</a:t>
            </a: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’ and in some instances, with Regex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Removing accents using a lambda function &amp; string encoding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Remove repetitive column variations using ‘drop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data did not contain missing values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cleaning</a:t>
            </a: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prep</a:t>
            </a:r>
            <a:endParaRPr b="1" i="0" sz="23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538" y="1298425"/>
            <a:ext cx="8235030" cy="4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038" y="1922175"/>
            <a:ext cx="8327924" cy="3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6625" y="2571750"/>
            <a:ext cx="5986850" cy="7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b="1" i="0" sz="23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200" y="378250"/>
            <a:ext cx="3283400" cy="43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323" y="405986"/>
            <a:ext cx="3660100" cy="43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